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BF1A6-FAB9-4689-A833-BFC418754F9A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E4E8E-6407-46BE-8936-D8D49734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:a16="http://schemas.microsoft.com/office/drawing/2014/main" id="{F38C196F-6848-9FE2-6482-B37C9E027B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B214E81B-04FC-4DE5-9492-41EB8C8A31E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0">
                <a:lnSpc>
                  <a:spcPct val="92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7986533F-25CB-E189-F9AD-0B49133EC13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55650"/>
            <a:ext cx="5026025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9D3FB769-AB74-43D7-486B-317D6327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4778375"/>
            <a:ext cx="70802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63720" rIns="126000" bIns="63720"/>
          <a:lstStyle>
            <a:lvl1pPr marL="215900" indent="-203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15900" marR="0" lvl="0" indent="-20320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The Moon is sometimes called OSCAR-0</a:t>
            </a:r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D2F455E2-F18D-39BE-321E-E1AF1BEC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9555163"/>
            <a:ext cx="3367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0160" tIns="0" rIns="2016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1CD7C76-1C93-44B0-AD00-ED805E0F1845}" type="slidenum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</a:t>
            </a:fld>
            <a:endParaRPr kumimoji="0" lang="en-US" alt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:a16="http://schemas.microsoft.com/office/drawing/2014/main" id="{F38C196F-6848-9FE2-6482-B37C9E027B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B214E81B-04FC-4DE5-9492-41EB8C8A31E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0">
                <a:lnSpc>
                  <a:spcPct val="92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7986533F-25CB-E189-F9AD-0B49133EC13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55650"/>
            <a:ext cx="5026025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9D3FB769-AB74-43D7-486B-317D6327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4778375"/>
            <a:ext cx="70802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63720" rIns="126000" bIns="63720"/>
          <a:lstStyle>
            <a:lvl1pPr marL="215900" indent="-203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15900" marR="0" lvl="0" indent="-20320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The Moon is sometimes called OSCAR-0</a:t>
            </a:r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D2F455E2-F18D-39BE-321E-E1AF1BEC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9555163"/>
            <a:ext cx="3367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0160" tIns="0" rIns="2016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1CD7C76-1C93-44B0-AD00-ED805E0F1845}" type="slidenum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kumimoji="0" lang="en-US" alt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01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:a16="http://schemas.microsoft.com/office/drawing/2014/main" id="{F38C196F-6848-9FE2-6482-B37C9E027B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B214E81B-04FC-4DE5-9492-41EB8C8A31E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0">
                <a:lnSpc>
                  <a:spcPct val="92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7986533F-25CB-E189-F9AD-0B49133EC13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55650"/>
            <a:ext cx="5026025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9D3FB769-AB74-43D7-486B-317D6327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4778375"/>
            <a:ext cx="70802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63720" rIns="126000" bIns="63720"/>
          <a:lstStyle>
            <a:lvl1pPr marL="215900" indent="-203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15900" marR="0" lvl="0" indent="-20320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The Moon is sometimes called OSCAR-0</a:t>
            </a:r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D2F455E2-F18D-39BE-321E-E1AF1BEC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9555163"/>
            <a:ext cx="3367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0160" tIns="0" rIns="2016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1CD7C76-1C93-44B0-AD00-ED805E0F1845}" type="slidenum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kumimoji="0" lang="en-US" altLang="en-US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1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FA44-E19F-4503-8957-9B7B1EAF0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825E6-80E8-4AFD-9011-FCB414EBE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892AE73-EB83-D6CB-057C-8374C48193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12ADFE9-A2C3-450E-C422-A1C585761D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5637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FFA4-70DD-451B-AAAE-4A069253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81F86-8F4E-4A98-B3E9-DE543E412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10FBCBF-3827-057A-7E60-89A7A984FC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C098BBB-C378-846B-80EB-D88DD8B46D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26526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F3176-A678-46CA-8974-5D1DD58C2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74560" y="228985"/>
            <a:ext cx="2586241" cy="57793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7B211-08A1-4ECB-A334-3D199F7A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3921" y="228985"/>
            <a:ext cx="7576320" cy="577932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FB3108A-A2F7-BB3E-FF22-0877D88411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8A82F35-6526-C4E9-D66F-C48058306D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324692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B105-92BB-46D2-9DB6-1263A10A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DCF3-BFBA-424C-81E0-4BB0E08E0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F55DCC6-DF8C-68BA-E6E0-0475E6F4FA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B06C76A-35E8-13D3-B5BA-0A6FEF64E2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17663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9C46-3F9A-4739-8D86-436A9EB8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E2CD4-B90F-420A-952A-4756772F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AADD306-F361-C073-4266-49B86F69C2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0608D0C-0D7C-4614-96C3-CF16CB1A36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297033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8CFD-0807-40C5-8366-5F6E45FF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2C4C9-30D0-4D17-A0EA-4DE776DA0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921" y="1905321"/>
            <a:ext cx="5080320" cy="4102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61B7A-E3AD-4DA4-940E-86385B37F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560" y="1905321"/>
            <a:ext cx="5082241" cy="4102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DC86F91-B99C-B04C-0D6C-6365EC7156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A7F29C2-96B7-2E8B-9770-D89FD491D35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203381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1807-98F7-4E53-ACCD-3A5CDEA6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8E3AB-5389-47C9-A8D1-C6A110D48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0D278-87D1-4331-910F-877CDC531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01298-8C7F-4905-8C56-9D9CAAFCE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EC136-56E1-407A-B246-0F08EC8D2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3219449-05E8-148B-1FBF-5C597CB6F3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A3A4601-298F-EB14-F5E6-945151E2058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67347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DBB2-6914-4CB9-A145-F7B2F3E7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92FE4A0-1524-C617-F13F-ED025CE48A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6ED47DF-1789-CE26-8F71-ED51E1C9B3F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369876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7E9B0BC-B26B-5CBA-E427-F8A86EEA3A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913ABCC-611E-DBE9-7788-DFB8478F3FF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32578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A14C-E955-4089-BB3B-33271168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8867D-D929-496B-AB6F-ED855A64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B80A9-2960-4F09-A8FA-AF226A07A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B1AB83-22FE-F5D4-0B84-8121A3FCA7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66F8EB0-F77B-972E-8386-FB60145EF26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95913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AA9E-774B-4B5B-9A5E-3844E837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C3A47-DA9F-4754-916A-99DCFDE0A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6E120-7399-43F2-BEC6-E6FE8B4CC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CF76234-E8D3-43D2-AB26-CADEA9F3F7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89383FB-F90C-7B60-053C-4F6586609E6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179157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7A5D741-C86B-4608-ADAC-83102CF7A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6161" y="6536847"/>
            <a:ext cx="710400" cy="22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454"/>
              </a:spcBef>
              <a:buClrTx/>
              <a:buFontTx/>
              <a:buNone/>
            </a:pPr>
            <a:fld id="{58C422B3-864D-4C4D-9343-5D0C00F7DB84}" type="slidenum">
              <a:rPr lang="en-US" altLang="en-US" sz="907">
                <a:solidFill>
                  <a:srgbClr val="000000"/>
                </a:solidFill>
                <a:ea typeface="ＭＳ Ｐゴシック" panose="020B0600070205080204" pitchFamily="34" charset="-128"/>
              </a:rPr>
              <a:pPr algn="ctr" eaLnBrk="1">
                <a:lnSpc>
                  <a:spcPct val="100000"/>
                </a:lnSpc>
                <a:spcBef>
                  <a:spcPts val="454"/>
                </a:spcBef>
                <a:buClrTx/>
                <a:buFontTx/>
                <a:buNone/>
              </a:pPr>
              <a:t>‹#›</a:t>
            </a:fld>
            <a:endParaRPr lang="en-US" altLang="en-US" sz="907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334DB4AF-A626-5977-1B8E-67D6F871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85"/>
            <a:ext cx="1827840" cy="100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5">
            <a:extLst>
              <a:ext uri="{FF2B5EF4-FFF2-40B4-BE49-F238E27FC236}">
                <a16:creationId xmlns:a16="http://schemas.microsoft.com/office/drawing/2014/main" id="{665B2D46-A30C-6ECD-8117-B57285CBE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26081" y="228984"/>
            <a:ext cx="8315519" cy="9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9C63E94C-5202-0BA5-F060-3300336CD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20" y="1905321"/>
            <a:ext cx="10346881" cy="41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222E3E6-1C0E-4150-8EFF-1C12DAA804E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8641" y="6401472"/>
            <a:ext cx="2828159" cy="44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Tx/>
              <a:buSzPct val="100000"/>
              <a:buFontTx/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</a:tabLst>
              <a:defRPr sz="907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November 5, 2011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F259AE8-DEDE-407D-ACB9-26D06B61915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64481" y="6401473"/>
            <a:ext cx="38438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Tx/>
              <a:buSzPct val="100000"/>
              <a:buFontTx/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</a:tabLst>
              <a:defRPr sz="1089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WD4ASW</a:t>
            </a:r>
          </a:p>
        </p:txBody>
      </p:sp>
    </p:spTree>
    <p:extLst>
      <p:ext uri="{BB962C8B-B14F-4D97-AF65-F5344CB8AC3E}">
        <p14:creationId xmlns:p14="http://schemas.microsoft.com/office/powerpoint/2010/main" val="31518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7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7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7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7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7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281245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7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696017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7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110789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7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525561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7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11079" indent="-311079" algn="l" defTabSz="414772" rtl="0" eaLnBrk="0" fontAlgn="base" hangingPunct="0">
        <a:lnSpc>
          <a:spcPct val="93000"/>
        </a:lnSpc>
        <a:spcBef>
          <a:spcPts val="141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49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14772" rtl="0" eaLnBrk="0" fontAlgn="base" hangingPunct="0">
        <a:lnSpc>
          <a:spcPct val="93000"/>
        </a:lnSpc>
        <a:spcBef>
          <a:spcPts val="113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14772" rtl="0" eaLnBrk="0" fontAlgn="base" hangingPunct="0">
        <a:lnSpc>
          <a:spcPct val="93000"/>
        </a:lnSpc>
        <a:spcBef>
          <a:spcPts val="85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14772" rtl="0" eaLnBrk="0" fontAlgn="base" hangingPunct="0">
        <a:lnSpc>
          <a:spcPct val="93000"/>
        </a:lnSpc>
        <a:spcBef>
          <a:spcPts val="567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61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14772" rtl="0" eaLnBrk="0" fontAlgn="base" hangingPunct="0">
        <a:lnSpc>
          <a:spcPct val="93000"/>
        </a:lnSpc>
        <a:spcBef>
          <a:spcPts val="28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96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6E6F76A6-B355-BBA6-0C18-58AC0DE5D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8217" y="228985"/>
            <a:ext cx="6248816" cy="685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br>
              <a:rPr lang="en-US" altLang="en-US" sz="2903" dirty="0">
                <a:solidFill>
                  <a:srgbClr val="0000FF"/>
                </a:solidFill>
              </a:rPr>
            </a:br>
            <a:r>
              <a:rPr lang="en-US" altLang="en-US" sz="3266" b="1" dirty="0">
                <a:solidFill>
                  <a:srgbClr val="0000FF"/>
                </a:solidFill>
              </a:rPr>
              <a:t>AMSAT-NA</a:t>
            </a:r>
            <a:br>
              <a:rPr lang="en-US" altLang="en-US" sz="2903" b="1" dirty="0">
                <a:solidFill>
                  <a:srgbClr val="0000FF"/>
                </a:solidFill>
              </a:rPr>
            </a:br>
            <a:endParaRPr lang="en-US" altLang="en-US" sz="2903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0534C-695D-0CAF-65AE-748789642F53}"/>
              </a:ext>
            </a:extLst>
          </p:cNvPr>
          <p:cNvSpPr txBox="1"/>
          <p:nvPr/>
        </p:nvSpPr>
        <p:spPr>
          <a:xfrm>
            <a:off x="7350246" y="5790233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CPU</a:t>
            </a:r>
            <a:endParaRPr lang="en-US" sz="2400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0C5E9-A9AB-F4EC-9106-CC188FBB3CE4}"/>
              </a:ext>
            </a:extLst>
          </p:cNvPr>
          <p:cNvSpPr txBox="1"/>
          <p:nvPr/>
        </p:nvSpPr>
        <p:spPr>
          <a:xfrm>
            <a:off x="7350244" y="1101001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RX1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392C0-ADA2-5369-09F7-1528C785ED58}"/>
              </a:ext>
            </a:extLst>
          </p:cNvPr>
          <p:cNvSpPr txBox="1"/>
          <p:nvPr/>
        </p:nvSpPr>
        <p:spPr>
          <a:xfrm>
            <a:off x="7350243" y="2005352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RX2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4F179-6080-98FC-2B88-4CE51C4E5184}"/>
              </a:ext>
            </a:extLst>
          </p:cNvPr>
          <p:cNvSpPr txBox="1"/>
          <p:nvPr/>
        </p:nvSpPr>
        <p:spPr>
          <a:xfrm>
            <a:off x="7350243" y="2792473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RX3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505DD-CCCC-AB90-021E-06F34EBF5475}"/>
              </a:ext>
            </a:extLst>
          </p:cNvPr>
          <p:cNvSpPr txBox="1"/>
          <p:nvPr/>
        </p:nvSpPr>
        <p:spPr>
          <a:xfrm>
            <a:off x="7350243" y="3654956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RX4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DC147-E6EA-26CA-D748-A6FF8A3D9E0A}"/>
              </a:ext>
            </a:extLst>
          </p:cNvPr>
          <p:cNvSpPr txBox="1"/>
          <p:nvPr/>
        </p:nvSpPr>
        <p:spPr>
          <a:xfrm>
            <a:off x="7350244" y="4550934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89B66-E617-7268-21C2-8E494086C686}"/>
              </a:ext>
            </a:extLst>
          </p:cNvPr>
          <p:cNvSpPr txBox="1"/>
          <p:nvPr/>
        </p:nvSpPr>
        <p:spPr>
          <a:xfrm>
            <a:off x="5273584" y="2331923"/>
            <a:ext cx="145701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Power </a:t>
            </a:r>
          </a:p>
          <a:p>
            <a:pPr algn="ctr"/>
            <a:r>
              <a:rPr lang="en-US" sz="2400" b="1" dirty="0">
                <a:cs typeface="Calibri"/>
              </a:rPr>
              <a:t>Divider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372A1-EBC4-8145-57E6-CEAEBC9F0758}"/>
              </a:ext>
            </a:extLst>
          </p:cNvPr>
          <p:cNvSpPr txBox="1"/>
          <p:nvPr/>
        </p:nvSpPr>
        <p:spPr>
          <a:xfrm>
            <a:off x="1262618" y="2516143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PreAMP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27832-3502-1B69-F22F-0A10C5147127}"/>
              </a:ext>
            </a:extLst>
          </p:cNvPr>
          <p:cNvSpPr txBox="1"/>
          <p:nvPr/>
        </p:nvSpPr>
        <p:spPr>
          <a:xfrm>
            <a:off x="1262616" y="1543687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2M 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A4ECF-35EA-649E-B6A0-3AB7DA9A06A1}"/>
              </a:ext>
            </a:extLst>
          </p:cNvPr>
          <p:cNvSpPr txBox="1"/>
          <p:nvPr/>
        </p:nvSpPr>
        <p:spPr>
          <a:xfrm>
            <a:off x="3339275" y="2516142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Filter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8AAB3-35B1-6D7C-E8C1-67E3A0719109}"/>
              </a:ext>
            </a:extLst>
          </p:cNvPr>
          <p:cNvSpPr txBox="1"/>
          <p:nvPr/>
        </p:nvSpPr>
        <p:spPr>
          <a:xfrm>
            <a:off x="5332199" y="4559307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2W 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EA828-C6B9-2266-D925-2C0D7566A8F3}"/>
              </a:ext>
            </a:extLst>
          </p:cNvPr>
          <p:cNvSpPr txBox="1"/>
          <p:nvPr/>
        </p:nvSpPr>
        <p:spPr>
          <a:xfrm>
            <a:off x="3339276" y="4559308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Filter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A7247-15F9-3D39-E10A-851AE68611AC}"/>
              </a:ext>
            </a:extLst>
          </p:cNvPr>
          <p:cNvSpPr txBox="1"/>
          <p:nvPr/>
        </p:nvSpPr>
        <p:spPr>
          <a:xfrm>
            <a:off x="793693" y="4559306"/>
            <a:ext cx="19259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 70 CM 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57700-7FF7-F172-C4DF-3448C8CDF2C5}"/>
              </a:ext>
            </a:extLst>
          </p:cNvPr>
          <p:cNvSpPr txBox="1"/>
          <p:nvPr/>
        </p:nvSpPr>
        <p:spPr>
          <a:xfrm>
            <a:off x="5504278" y="5790233"/>
            <a:ext cx="14570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92C0A-F59D-111D-AFDA-80950536F1D9}"/>
              </a:ext>
            </a:extLst>
          </p:cNvPr>
          <p:cNvSpPr txBox="1"/>
          <p:nvPr/>
        </p:nvSpPr>
        <p:spPr>
          <a:xfrm>
            <a:off x="1695747" y="5428686"/>
            <a:ext cx="30479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Power</a:t>
            </a:r>
          </a:p>
          <a:p>
            <a:pPr algn="ctr"/>
            <a:r>
              <a:rPr lang="en-US" sz="2400" b="1" dirty="0">
                <a:cs typeface="Calibri"/>
              </a:rPr>
              <a:t>-2V, 1.2V, 3.3V, 5V</a:t>
            </a:r>
          </a:p>
          <a:p>
            <a:pPr algn="ctr"/>
            <a:r>
              <a:rPr lang="en-US" sz="2400" b="1" dirty="0">
                <a:cs typeface="Calibri"/>
              </a:rPr>
              <a:t>Current 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EFF3CB-2F90-E186-9A6C-F44D3F51FDEF}"/>
              </a:ext>
            </a:extLst>
          </p:cNvPr>
          <p:cNvSpPr txBox="1"/>
          <p:nvPr/>
        </p:nvSpPr>
        <p:spPr>
          <a:xfrm>
            <a:off x="9962816" y="640452"/>
            <a:ext cx="185057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Real Time</a:t>
            </a:r>
          </a:p>
          <a:p>
            <a:pPr algn="ctr"/>
            <a:r>
              <a:rPr lang="en-US" sz="2400" b="1" dirty="0">
                <a:cs typeface="Calibri"/>
              </a:rPr>
              <a:t>Clock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11C79-6E60-4CE0-D1A6-EA74B0478281}"/>
              </a:ext>
            </a:extLst>
          </p:cNvPr>
          <p:cNvSpPr txBox="1"/>
          <p:nvPr/>
        </p:nvSpPr>
        <p:spPr>
          <a:xfrm>
            <a:off x="10021431" y="1837881"/>
            <a:ext cx="206660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2 WatchDogs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6C07D-BE0C-5A68-5A03-434341F58369}"/>
              </a:ext>
            </a:extLst>
          </p:cNvPr>
          <p:cNvSpPr txBox="1"/>
          <p:nvPr/>
        </p:nvSpPr>
        <p:spPr>
          <a:xfrm>
            <a:off x="10002931" y="3356376"/>
            <a:ext cx="18505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Sensors</a:t>
            </a:r>
            <a:endParaRPr lang="en-US" dirty="0" err="1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902C62-F086-DE46-2DCD-129F6E70C9E8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4796287" y="4790140"/>
            <a:ext cx="535912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3FB7E1-52F7-C983-676C-3E8FDE16F09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789210" y="4781767"/>
            <a:ext cx="561034" cy="837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F481AD-F4FD-BE2A-6962-B8B274F15584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1991122" y="2005352"/>
            <a:ext cx="2" cy="51079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DDB393-40EF-E3E2-C22B-21E13E603A2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719627" y="2746974"/>
            <a:ext cx="619648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AABCC7-C12E-D558-0E67-4255E255BFA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796286" y="2746974"/>
            <a:ext cx="477298" cy="44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5EECE1-D824-D05E-42CE-C078C9175603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6730595" y="1331834"/>
            <a:ext cx="619649" cy="116557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9B63D3-B93B-7F3A-8A09-3A37416EBB05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728917" y="2236185"/>
            <a:ext cx="621326" cy="44722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2B699D-A189-501B-A8A2-FB11C79EBB92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757387" y="2850775"/>
            <a:ext cx="592856" cy="17253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5C4B97-049E-CAF2-AEFB-F622BE3369E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730595" y="3056343"/>
            <a:ext cx="619648" cy="82944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D696DB-9AB0-D8BF-30D5-490EC5AA42FB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 flipV="1">
            <a:off x="2719627" y="4790139"/>
            <a:ext cx="619649" cy="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B042DF-C44F-2D37-456C-93D5A6977208}"/>
              </a:ext>
            </a:extLst>
          </p:cNvPr>
          <p:cNvCxnSpPr>
            <a:cxnSpLocks/>
          </p:cNvCxnSpPr>
          <p:nvPr/>
        </p:nvCxnSpPr>
        <p:spPr>
          <a:xfrm>
            <a:off x="9126291" y="1331833"/>
            <a:ext cx="0" cy="4589753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1E97-6509-2A15-24BB-7F78AC71793E}"/>
              </a:ext>
            </a:extLst>
          </p:cNvPr>
          <p:cNvCxnSpPr>
            <a:cxnSpLocks/>
          </p:cNvCxnSpPr>
          <p:nvPr/>
        </p:nvCxnSpPr>
        <p:spPr>
          <a:xfrm flipH="1">
            <a:off x="8807254" y="5921586"/>
            <a:ext cx="31903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44" name="Straight Connector 6143">
            <a:extLst>
              <a:ext uri="{FF2B5EF4-FFF2-40B4-BE49-F238E27FC236}">
                <a16:creationId xmlns:a16="http://schemas.microsoft.com/office/drawing/2014/main" id="{1E9E4D42-FF58-99B5-AAA7-376144C9A337}"/>
              </a:ext>
            </a:extLst>
          </p:cNvPr>
          <p:cNvCxnSpPr>
            <a:cxnSpLocks/>
          </p:cNvCxnSpPr>
          <p:nvPr/>
        </p:nvCxnSpPr>
        <p:spPr>
          <a:xfrm flipH="1">
            <a:off x="8807254" y="4811337"/>
            <a:ext cx="31903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45" name="Straight Connector 6144">
            <a:extLst>
              <a:ext uri="{FF2B5EF4-FFF2-40B4-BE49-F238E27FC236}">
                <a16:creationId xmlns:a16="http://schemas.microsoft.com/office/drawing/2014/main" id="{20F9D3AC-72A0-5185-27C5-359734F18586}"/>
              </a:ext>
            </a:extLst>
          </p:cNvPr>
          <p:cNvCxnSpPr>
            <a:cxnSpLocks/>
          </p:cNvCxnSpPr>
          <p:nvPr/>
        </p:nvCxnSpPr>
        <p:spPr>
          <a:xfrm flipH="1">
            <a:off x="8807254" y="3885788"/>
            <a:ext cx="31903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47" name="Straight Connector 6146">
            <a:extLst>
              <a:ext uri="{FF2B5EF4-FFF2-40B4-BE49-F238E27FC236}">
                <a16:creationId xmlns:a16="http://schemas.microsoft.com/office/drawing/2014/main" id="{783978DF-ECD0-536D-EC11-CC64AA7446FA}"/>
              </a:ext>
            </a:extLst>
          </p:cNvPr>
          <p:cNvCxnSpPr>
            <a:cxnSpLocks/>
          </p:cNvCxnSpPr>
          <p:nvPr/>
        </p:nvCxnSpPr>
        <p:spPr>
          <a:xfrm flipH="1">
            <a:off x="8807253" y="3056343"/>
            <a:ext cx="31903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48" name="Straight Connector 6147">
            <a:extLst>
              <a:ext uri="{FF2B5EF4-FFF2-40B4-BE49-F238E27FC236}">
                <a16:creationId xmlns:a16="http://schemas.microsoft.com/office/drawing/2014/main" id="{939AE572-62EF-DA15-88DA-49176790DEE6}"/>
              </a:ext>
            </a:extLst>
          </p:cNvPr>
          <p:cNvCxnSpPr>
            <a:cxnSpLocks/>
          </p:cNvCxnSpPr>
          <p:nvPr/>
        </p:nvCxnSpPr>
        <p:spPr>
          <a:xfrm flipH="1">
            <a:off x="8796072" y="2265755"/>
            <a:ext cx="31903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49" name="Straight Connector 6148">
            <a:extLst>
              <a:ext uri="{FF2B5EF4-FFF2-40B4-BE49-F238E27FC236}">
                <a16:creationId xmlns:a16="http://schemas.microsoft.com/office/drawing/2014/main" id="{08BF82D9-E6B5-B1D8-61BA-AE55E1F8195C}"/>
              </a:ext>
            </a:extLst>
          </p:cNvPr>
          <p:cNvCxnSpPr>
            <a:cxnSpLocks/>
          </p:cNvCxnSpPr>
          <p:nvPr/>
        </p:nvCxnSpPr>
        <p:spPr>
          <a:xfrm flipH="1">
            <a:off x="8796071" y="1361404"/>
            <a:ext cx="31903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50" name="Straight Connector 6149">
            <a:extLst>
              <a:ext uri="{FF2B5EF4-FFF2-40B4-BE49-F238E27FC236}">
                <a16:creationId xmlns:a16="http://schemas.microsoft.com/office/drawing/2014/main" id="{9B83DE07-8635-5141-C13D-A65551134CB9}"/>
              </a:ext>
            </a:extLst>
          </p:cNvPr>
          <p:cNvCxnSpPr>
            <a:cxnSpLocks/>
          </p:cNvCxnSpPr>
          <p:nvPr/>
        </p:nvCxnSpPr>
        <p:spPr>
          <a:xfrm flipH="1">
            <a:off x="9473705" y="1055950"/>
            <a:ext cx="18499" cy="5091684"/>
          </a:xfrm>
          <a:prstGeom prst="line">
            <a:avLst/>
          </a:prstGeom>
          <a:ln w="635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51" name="Straight Connector 6150">
            <a:extLst>
              <a:ext uri="{FF2B5EF4-FFF2-40B4-BE49-F238E27FC236}">
                <a16:creationId xmlns:a16="http://schemas.microsoft.com/office/drawing/2014/main" id="{CF51094D-BC24-1217-2320-24F78995830D}"/>
              </a:ext>
            </a:extLst>
          </p:cNvPr>
          <p:cNvCxnSpPr>
            <a:cxnSpLocks/>
          </p:cNvCxnSpPr>
          <p:nvPr/>
        </p:nvCxnSpPr>
        <p:spPr>
          <a:xfrm flipH="1">
            <a:off x="8807253" y="6147634"/>
            <a:ext cx="684951" cy="0"/>
          </a:xfrm>
          <a:prstGeom prst="line">
            <a:avLst/>
          </a:prstGeom>
          <a:ln w="635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52" name="Straight Connector 6151">
            <a:extLst>
              <a:ext uri="{FF2B5EF4-FFF2-40B4-BE49-F238E27FC236}">
                <a16:creationId xmlns:a16="http://schemas.microsoft.com/office/drawing/2014/main" id="{3B78FFF3-5270-BA76-F88D-ADB2D394CEA3}"/>
              </a:ext>
            </a:extLst>
          </p:cNvPr>
          <p:cNvCxnSpPr>
            <a:cxnSpLocks/>
          </p:cNvCxnSpPr>
          <p:nvPr/>
        </p:nvCxnSpPr>
        <p:spPr>
          <a:xfrm flipH="1">
            <a:off x="9492204" y="1101001"/>
            <a:ext cx="470612" cy="0"/>
          </a:xfrm>
          <a:prstGeom prst="line">
            <a:avLst/>
          </a:prstGeom>
          <a:ln w="635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E29160C1-763B-3202-E57D-D5B871BC491F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9550819" y="2253380"/>
            <a:ext cx="470612" cy="0"/>
          </a:xfrm>
          <a:prstGeom prst="line">
            <a:avLst/>
          </a:prstGeom>
          <a:ln w="635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54" name="Straight Connector 6153">
            <a:extLst>
              <a:ext uri="{FF2B5EF4-FFF2-40B4-BE49-F238E27FC236}">
                <a16:creationId xmlns:a16="http://schemas.microsoft.com/office/drawing/2014/main" id="{4184AA92-B927-5EE5-6F63-66CED8DDD234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9464455" y="3573127"/>
            <a:ext cx="538476" cy="14082"/>
          </a:xfrm>
          <a:prstGeom prst="line">
            <a:avLst/>
          </a:prstGeom>
          <a:ln w="635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A24BCEB7-07CC-55BD-9945-2AE1FBC9C65E}"/>
              </a:ext>
            </a:extLst>
          </p:cNvPr>
          <p:cNvCxnSpPr>
            <a:cxnSpLocks/>
            <a:stCxn id="2" idx="1"/>
            <a:endCxn id="15" idx="3"/>
          </p:cNvCxnSpPr>
          <p:nvPr/>
        </p:nvCxnSpPr>
        <p:spPr>
          <a:xfrm flipH="1">
            <a:off x="6961289" y="6021066"/>
            <a:ext cx="388957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56" name="TextBox 6155">
            <a:extLst>
              <a:ext uri="{FF2B5EF4-FFF2-40B4-BE49-F238E27FC236}">
                <a16:creationId xmlns:a16="http://schemas.microsoft.com/office/drawing/2014/main" id="{A680779C-C9E0-9DC6-7304-5450603C59AE}"/>
              </a:ext>
            </a:extLst>
          </p:cNvPr>
          <p:cNvSpPr txBox="1"/>
          <p:nvPr/>
        </p:nvSpPr>
        <p:spPr>
          <a:xfrm>
            <a:off x="8796071" y="944490"/>
            <a:ext cx="684950" cy="37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</a:t>
            </a:r>
          </a:p>
        </p:txBody>
      </p:sp>
      <p:sp>
        <p:nvSpPr>
          <p:cNvPr id="6157" name="TextBox 6156">
            <a:extLst>
              <a:ext uri="{FF2B5EF4-FFF2-40B4-BE49-F238E27FC236}">
                <a16:creationId xmlns:a16="http://schemas.microsoft.com/office/drawing/2014/main" id="{C516E687-C9E0-A3A0-E474-89F322E2FEF8}"/>
              </a:ext>
            </a:extLst>
          </p:cNvPr>
          <p:cNvSpPr txBox="1"/>
          <p:nvPr/>
        </p:nvSpPr>
        <p:spPr>
          <a:xfrm>
            <a:off x="9551327" y="595164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I2C</a:t>
            </a:r>
          </a:p>
        </p:txBody>
      </p:sp>
      <p:sp>
        <p:nvSpPr>
          <p:cNvPr id="6163" name="TextBox 6162">
            <a:extLst>
              <a:ext uri="{FF2B5EF4-FFF2-40B4-BE49-F238E27FC236}">
                <a16:creationId xmlns:a16="http://schemas.microsoft.com/office/drawing/2014/main" id="{5EF14BD8-137E-023B-3185-0546D3E19DBF}"/>
              </a:ext>
            </a:extLst>
          </p:cNvPr>
          <p:cNvSpPr txBox="1"/>
          <p:nvPr/>
        </p:nvSpPr>
        <p:spPr>
          <a:xfrm>
            <a:off x="1991121" y="640452"/>
            <a:ext cx="203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PACSAT-Dev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6E6F76A6-B355-BBA6-0C18-58AC0DE5D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8217" y="228985"/>
            <a:ext cx="6248816" cy="685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br>
              <a:rPr lang="en-US" altLang="en-US" sz="2903" dirty="0">
                <a:solidFill>
                  <a:srgbClr val="0000FF"/>
                </a:solidFill>
              </a:rPr>
            </a:br>
            <a:r>
              <a:rPr lang="en-US" altLang="en-US" sz="3266" b="1" dirty="0">
                <a:solidFill>
                  <a:srgbClr val="0000FF"/>
                </a:solidFill>
              </a:rPr>
              <a:t>AMSAT-NA</a:t>
            </a:r>
            <a:br>
              <a:rPr lang="en-US" altLang="en-US" sz="2903" b="1" dirty="0">
                <a:solidFill>
                  <a:srgbClr val="0000FF"/>
                </a:solidFill>
              </a:rPr>
            </a:br>
            <a:endParaRPr lang="en-US" altLang="en-US" sz="2903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A circuit board with many different colored lines&#10;&#10;Description automatically generated">
            <a:extLst>
              <a:ext uri="{FF2B5EF4-FFF2-40B4-BE49-F238E27FC236}">
                <a16:creationId xmlns:a16="http://schemas.microsoft.com/office/drawing/2014/main" id="{677BBCB5-4FB1-D432-6C3E-C01BD8DE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75" y="770571"/>
            <a:ext cx="6469462" cy="6247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BCB7B-0183-5ECD-C5D6-934FBB7801C9}"/>
              </a:ext>
            </a:extLst>
          </p:cNvPr>
          <p:cNvSpPr txBox="1"/>
          <p:nvPr/>
        </p:nvSpPr>
        <p:spPr>
          <a:xfrm>
            <a:off x="1511001" y="2267478"/>
            <a:ext cx="346653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CubeSat Format</a:t>
            </a:r>
          </a:p>
          <a:p>
            <a:endParaRPr lang="en-US" dirty="0"/>
          </a:p>
          <a:p>
            <a:r>
              <a:rPr lang="en-US" sz="2400" b="1" dirty="0"/>
              <a:t>Six Layer PCB</a:t>
            </a:r>
          </a:p>
          <a:p>
            <a:endParaRPr lang="en-US" sz="2400" b="1" dirty="0"/>
          </a:p>
          <a:p>
            <a:r>
              <a:rPr lang="en-US" sz="2400" b="1" dirty="0"/>
              <a:t>Produced with KiCad 7.0</a:t>
            </a:r>
          </a:p>
          <a:p>
            <a:endParaRPr lang="en-US" sz="2400" b="1" dirty="0"/>
          </a:p>
          <a:p>
            <a:r>
              <a:rPr lang="en-US" sz="2400" b="1" dirty="0"/>
              <a:t>300+ components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3DC96-7189-9B82-1F64-74E867700FF1}"/>
              </a:ext>
            </a:extLst>
          </p:cNvPr>
          <p:cNvSpPr txBox="1"/>
          <p:nvPr/>
        </p:nvSpPr>
        <p:spPr>
          <a:xfrm>
            <a:off x="2224660" y="1129322"/>
            <a:ext cx="203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PACSAT-Dev</a:t>
            </a:r>
          </a:p>
        </p:txBody>
      </p:sp>
    </p:spTree>
    <p:extLst>
      <p:ext uri="{BB962C8B-B14F-4D97-AF65-F5344CB8AC3E}">
        <p14:creationId xmlns:p14="http://schemas.microsoft.com/office/powerpoint/2010/main" val="1565368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6E6F76A6-B355-BBA6-0C18-58AC0DE5D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8217" y="228985"/>
            <a:ext cx="6248816" cy="685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br>
              <a:rPr lang="en-US" altLang="en-US" sz="2903" dirty="0">
                <a:solidFill>
                  <a:srgbClr val="0000FF"/>
                </a:solidFill>
              </a:rPr>
            </a:br>
            <a:r>
              <a:rPr lang="en-US" altLang="en-US" sz="3266" b="1" dirty="0">
                <a:solidFill>
                  <a:srgbClr val="0000FF"/>
                </a:solidFill>
              </a:rPr>
              <a:t>AMSAT-NA</a:t>
            </a:r>
            <a:br>
              <a:rPr lang="en-US" altLang="en-US" sz="2903" b="1" dirty="0">
                <a:solidFill>
                  <a:srgbClr val="0000FF"/>
                </a:solidFill>
              </a:rPr>
            </a:br>
            <a:endParaRPr lang="en-US" altLang="en-US" sz="2903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3DC96-7189-9B82-1F64-74E867700FF1}"/>
              </a:ext>
            </a:extLst>
          </p:cNvPr>
          <p:cNvSpPr txBox="1"/>
          <p:nvPr/>
        </p:nvSpPr>
        <p:spPr>
          <a:xfrm>
            <a:off x="4923018" y="920317"/>
            <a:ext cx="203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PACSAT-Dev</a:t>
            </a:r>
          </a:p>
        </p:txBody>
      </p:sp>
      <p:pic>
        <p:nvPicPr>
          <p:cNvPr id="6" name="Picture 5" descr="A close-up of a circuit board&#10;&#10;Description automatically generated">
            <a:extLst>
              <a:ext uri="{FF2B5EF4-FFF2-40B4-BE49-F238E27FC236}">
                <a16:creationId xmlns:a16="http://schemas.microsoft.com/office/drawing/2014/main" id="{B2C794CA-C56C-769D-2DC0-8B38DD70B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7" y="1760833"/>
            <a:ext cx="4635501" cy="4635501"/>
          </a:xfrm>
          <a:prstGeom prst="rect">
            <a:avLst/>
          </a:prstGeom>
        </p:spPr>
      </p:pic>
      <p:pic>
        <p:nvPicPr>
          <p:cNvPr id="8" name="Picture 7" descr="A close-up of a circuit board&#10;&#10;Description automatically generated">
            <a:extLst>
              <a:ext uri="{FF2B5EF4-FFF2-40B4-BE49-F238E27FC236}">
                <a16:creationId xmlns:a16="http://schemas.microsoft.com/office/drawing/2014/main" id="{9A857B80-D3AE-45BF-0E7B-FD2D420D6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83" y="1805812"/>
            <a:ext cx="46101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1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87</Words>
  <Application>Microsoft Office PowerPoint</Application>
  <PresentationFormat>Widescreen</PresentationFormat>
  <Paragraphs>46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Times New Roman</vt:lpstr>
      <vt:lpstr>1_Office Theme</vt:lpstr>
      <vt:lpstr> AMSAT-NA </vt:lpstr>
      <vt:lpstr> AMSAT-NA </vt:lpstr>
      <vt:lpstr> AMSAT-NA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Bob Stricklin</cp:lastModifiedBy>
  <cp:revision>138</cp:revision>
  <dcterms:created xsi:type="dcterms:W3CDTF">2023-09-14T14:32:53Z</dcterms:created>
  <dcterms:modified xsi:type="dcterms:W3CDTF">2023-10-16T02:24:38Z</dcterms:modified>
</cp:coreProperties>
</file>